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4" r:id="rId4"/>
    <p:sldId id="260" r:id="rId5"/>
    <p:sldId id="287" r:id="rId6"/>
    <p:sldId id="279" r:id="rId7"/>
    <p:sldId id="269" r:id="rId8"/>
    <p:sldId id="271" r:id="rId9"/>
    <p:sldId id="272" r:id="rId10"/>
    <p:sldId id="274" r:id="rId11"/>
    <p:sldId id="273" r:id="rId12"/>
    <p:sldId id="263" r:id="rId13"/>
    <p:sldId id="280" r:id="rId14"/>
    <p:sldId id="276" r:id="rId15"/>
    <p:sldId id="261" r:id="rId16"/>
    <p:sldId id="266" r:id="rId17"/>
    <p:sldId id="282" r:id="rId18"/>
    <p:sldId id="277" r:id="rId19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B782-617A-413C-8303-CFB5461D7C70}" type="datetimeFigureOut">
              <a:rPr lang="de-DE" smtClean="0"/>
              <a:pPr/>
              <a:t>06.02.2015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6073-3B75-4556-9CC1-4C626C160D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C100-E46C-4BEE-A03D-7EC20A8B4E57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AA344-1A5C-4045-987D-52B9AA72C48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7985-4239-4A34-9331-6D33BA01D326}" type="datetime1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53C1-85FA-4927-9522-F007251102DF}" type="datetime1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A81-2DBC-480D-AFF8-6A26826078CE}" type="datetime1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B83A-6BF9-4E04-9BC8-6439B30BAC33}" type="datetime1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2640-3934-4608-974C-535B19A8687E}" type="datetime1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6DC-2CEB-46F5-846B-D1ABE2E03C4C}" type="datetime1">
              <a:rPr lang="de-DE" smtClean="0"/>
              <a:t>06.02.2015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69E1-F074-4107-A1FD-87D2529E582D}" type="datetime1">
              <a:rPr lang="de-DE" smtClean="0"/>
              <a:t>06.02.2015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0E9E-A747-47A2-B118-2B8B20D24238}" type="datetime1">
              <a:rPr lang="de-DE" smtClean="0"/>
              <a:t>06.02.2015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C8CF-C9CB-4F3F-8A7C-B12DC947343B}" type="datetime1">
              <a:rPr lang="de-DE" smtClean="0"/>
              <a:t>06.02.2015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FB45-47AA-4241-9F71-7BB424513FA4}" type="datetime1">
              <a:rPr lang="de-DE" smtClean="0"/>
              <a:t>06.02.2015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CF6A-00AE-4AE5-8A52-C866DEE198F2}" type="datetime1">
              <a:rPr lang="de-DE" smtClean="0"/>
              <a:t>06.02.2015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7D38-409A-4A12-8F3D-37A160E0C324}" type="datetime1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Mozartschule Neuhausen a. d. F.     Schuljahr 2014 /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A6C-4235-4D74-8E6B-4316722447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7224" y="1357298"/>
            <a:ext cx="3425034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cs typeface="Arial" pitchFamily="34" charset="0"/>
              </a:rPr>
              <a:t> </a:t>
            </a:r>
            <a:r>
              <a:rPr kumimoji="0" lang="de-DE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cs typeface="Arial" pitchFamily="34" charset="0"/>
              </a:rPr>
              <a:t>Grundschule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cs typeface="Arial" pitchFamily="34" charset="0"/>
              </a:rPr>
              <a:t>Ganztagsschule</a:t>
            </a: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4643446"/>
            <a:ext cx="8072494" cy="1785950"/>
          </a:xfrm>
        </p:spPr>
        <p:txBody>
          <a:bodyPr>
            <a:noAutofit/>
          </a:bodyPr>
          <a:lstStyle/>
          <a:p>
            <a:r>
              <a:rPr lang="de-DE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neue Ganztagsschule im Schuljahr 2014 / 2015</a:t>
            </a:r>
          </a:p>
          <a:p>
            <a:endParaRPr lang="de-DE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(GTS nach </a:t>
            </a:r>
            <a:r>
              <a:rPr lang="de-DE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Wahlform</a:t>
            </a:r>
            <a:r>
              <a:rPr lang="de-D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drei Tage mit sieben Stunden … und mehr)</a:t>
            </a:r>
          </a:p>
        </p:txBody>
      </p:sp>
      <p:pic>
        <p:nvPicPr>
          <p:cNvPr id="5" name="Grafik 4" descr="D:\Mozartschule\Bilder\Schulwurm\Schulwurm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785794"/>
            <a:ext cx="40005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85786" y="571480"/>
            <a:ext cx="4314828" cy="78581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cs typeface="Arial" pitchFamily="34" charset="0"/>
              </a:rPr>
              <a:t>Mozartschule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72066" y="1857364"/>
            <a:ext cx="3000396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cs typeface="Arial" pitchFamily="34" charset="0"/>
              </a:rPr>
              <a:t>Neuhausen </a:t>
            </a:r>
            <a:r>
              <a:rPr kumimoji="0" lang="de-DE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cs typeface="Arial" pitchFamily="34" charset="0"/>
              </a:rPr>
              <a:t>a.d.Fildern</a:t>
            </a: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 descr="N:\Schulfotos\Schulhaus neu 10-08\P10202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85992"/>
            <a:ext cx="28083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500726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4348" y="71435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13 Uhr-Baustein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4348" y="2071678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bei Schulschluss um 12.15 Uhr: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Mo, Mi, Do:     Kinder wählen Offene Angebote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 Di, Fr:              Kinder werden bis 13.00 Uhr in 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 eigener Gruppe betreut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4348" y="392906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an Schultagen mit Nachmittagsunterricht: 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Kinder essen um 13.00 Uhr im eigenen Vesperraum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85918" y="6356350"/>
            <a:ext cx="5429288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5786" y="57148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Lernzeit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5786" y="128586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Klassen 1: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haben in die Schulaufgaben „hineingefunden“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bis Weihnachten im Baustein „Offene Räume“ in festen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    Gruppen, seit Januar wählen auch sie „Offene Räume“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786" y="300037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Freiwillige Hausaufgaben am AG-Mittwoch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85786" y="4929198"/>
            <a:ext cx="70009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Kontakte:</a:t>
            </a:r>
            <a:endParaRPr lang="de-DE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Lehrkräfte – MA in der GTS</a:t>
            </a:r>
          </a:p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Eltern – Lehrkräfte  (MA) in der GTS</a:t>
            </a:r>
          </a:p>
          <a:p>
            <a:r>
              <a:rPr lang="de-DE" sz="16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( Hausaufgabenpapier)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5786" y="371475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die meisten Schüler/innen schaffen die Aufgaben gut,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geringer Anteil der Kinder schafft HA-Reste nicht 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 bei Gesprächsbedarf Kontakt 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928794" y="6356350"/>
            <a:ext cx="5286412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29124" y="857232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Beispiele für </a:t>
            </a:r>
          </a:p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Offene Räume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N:\GTS\14-15\Bilder\Plakate Offene Räume\P105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191029" cy="3143272"/>
          </a:xfrm>
          <a:prstGeom prst="rect">
            <a:avLst/>
          </a:prstGeom>
          <a:noFill/>
        </p:spPr>
      </p:pic>
      <p:pic>
        <p:nvPicPr>
          <p:cNvPr id="8194" name="Picture 2" descr="N:\GTS\14-15\Bilder\Plakate Offene Räume\P1050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214842" cy="316113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5572164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2000" y="78579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Beispiele für </a:t>
            </a:r>
          </a:p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Offene Räume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:\GTS\14-15\Bilder\Plakate Offene Räume\P105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4095779" cy="3071834"/>
          </a:xfrm>
          <a:prstGeom prst="rect">
            <a:avLst/>
          </a:prstGeom>
          <a:noFill/>
        </p:spPr>
      </p:pic>
      <p:pic>
        <p:nvPicPr>
          <p:cNvPr id="34818" name="Picture 2" descr="N:\GTS\14-15\Bilder\Plakate Offene Räume\P105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071966" cy="3053975"/>
          </a:xfrm>
          <a:prstGeom prst="rect">
            <a:avLst/>
          </a:prstGeom>
          <a:noFill/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357850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5786" y="71435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Offene Räume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86314" y="3571876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    - Sporthalle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Ruheraum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Werkraum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Basteln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Tischkicker , Tischtennis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Schulhof  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großer Ruheraum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  (Sofazimmer)</a:t>
            </a:r>
          </a:p>
          <a:p>
            <a:pPr lvl="1"/>
            <a:r>
              <a:rPr lang="de-DE" b="1" dirty="0" smtClean="0">
                <a:latin typeface="Arial" pitchFamily="34" charset="0"/>
                <a:cs typeface="Arial" pitchFamily="34" charset="0"/>
              </a:rPr>
              <a:t>- Englisch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85786" y="1500174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abgeschlossene Einheiten von 45 min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fertiges Produkt  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Sinn im Tun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5786" y="2714620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Kinder dürfen an jedem Tag nach Interesse neu wählen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4348" y="3286124"/>
            <a:ext cx="41434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Angebote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Märchen, Abenteuergeschichten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Bauen mit Hölzern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Quelle der Verwandlung (Ruhe)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Puzzeln und Spielen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Englische Lieder und Tänze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Ohrenspitzer (Ruhe)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Gesellschaftsspiele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Kreative Schreibwerkstatt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- Basteln zu den Jahreszeiten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857356" y="6356350"/>
            <a:ext cx="5357850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29190" y="285728"/>
            <a:ext cx="38576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Beispiele für Mittwochs-AG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N:\GTS\14-15\Bilder\Plakate AG\P105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4357718" cy="3268289"/>
          </a:xfrm>
          <a:prstGeom prst="rect">
            <a:avLst/>
          </a:prstGeom>
          <a:noFill/>
        </p:spPr>
      </p:pic>
      <p:pic>
        <p:nvPicPr>
          <p:cNvPr id="5" name="Picture 2" descr="N:\GTS\14-15\Bilder\Plakate AG\P1050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381530" cy="3286148"/>
          </a:xfrm>
          <a:prstGeom prst="rect">
            <a:avLst/>
          </a:prstGeom>
          <a:noFill/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57356" y="6356350"/>
            <a:ext cx="5143536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GTS\14-15\Bilder\Plakate AG\P105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286280" cy="321471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929190" y="357166"/>
            <a:ext cx="400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Beispiele für Mittwochs-AG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N:\GTS\14-15\Bilder\Plakate AG\P105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4357718" cy="3268289"/>
          </a:xfrm>
          <a:prstGeom prst="rect">
            <a:avLst/>
          </a:prstGeom>
          <a:noFill/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5429288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78579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Mittwochs-AG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00100" y="1643050"/>
            <a:ext cx="814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Kinder wählen für ½ Schuljahr (3 Wünsche – einer wird erfüllt)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00100" y="2285992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längerfristig angelegt: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aufbauend, kursähnlich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Stärken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stärken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oder neue Stärken entdecken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8662" y="3571876"/>
            <a:ext cx="3286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AG‘s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Theater – Spiel –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Training mit Puppen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Die 4 Jahreszeiten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Experimentieren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Flöten und Malen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Ruhe-Insel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Drucken und Filzen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Dinos. Ritter und Co.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57752" y="385762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Theater-AG</a:t>
            </a:r>
          </a:p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Chor</a:t>
            </a:r>
          </a:p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Computer</a:t>
            </a:r>
          </a:p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Turnen und Spielen</a:t>
            </a:r>
          </a:p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Tischtennis</a:t>
            </a:r>
          </a:p>
          <a:p>
            <a:endParaRPr lang="de-DE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Gitarre </a:t>
            </a:r>
          </a:p>
          <a:p>
            <a:pP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Schlagzeugwerkstatt</a:t>
            </a:r>
            <a:r>
              <a:rPr lang="de-DE" dirty="0" smtClean="0">
                <a:sym typeface="Wingdings" pitchFamily="2" charset="2"/>
              </a:rPr>
              <a:t> 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5715040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28662" y="64291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Randzeiten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596" y="1428736"/>
            <a:ext cx="83582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Frühbetreuung:  6.45 – 8.00 Uhr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Ankommen, Freies Spiel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8596" y="2143116"/>
            <a:ext cx="87154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Betreuung:       15.00 – 16.00 Uhr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	</a:t>
            </a:r>
            <a:endParaRPr lang="de-DE" sz="20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			 Di, Do Workshops (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wählen für 3 Monate):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Tennis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 - Recycling – Basteln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 			 - Handball / Fußball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 - Ruheraumangebot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 - Werken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 - Fr: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Zumba</a:t>
            </a:r>
            <a:endParaRPr lang="de-DE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			  Mo, Mi, Fr Freies Spiel / Offene Angebote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7158" y="557214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Spätbetreuung: 16.00 – 17.00 Uhr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Ausklang, Freies Spiel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         flexibles Abholen möglich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500726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Wer arbeitet in der Mozartschule als Ganztagsschule?</a:t>
            </a:r>
            <a:br>
              <a:rPr lang="de-DE" sz="2800" b="1" u="sng" dirty="0" smtClean="0">
                <a:latin typeface="Arial" pitchFamily="34" charset="0"/>
                <a:cs typeface="Arial" pitchFamily="34" charset="0"/>
              </a:rPr>
            </a:b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0100" y="1643050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Lehrkräfte</a:t>
            </a:r>
          </a:p>
          <a:p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Mitarbeiter/innen</a:t>
            </a:r>
          </a:p>
          <a:p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Jugendbegleiter/innen</a:t>
            </a:r>
          </a:p>
          <a:p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Mitarbeiter/innen im Freiwilligen Sozialen Jahr</a:t>
            </a:r>
          </a:p>
          <a:p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Sozialpädagoginnen</a:t>
            </a:r>
          </a:p>
          <a:p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und die Schulleitung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28794" y="6356350"/>
            <a:ext cx="5000660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78579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Unsere Ziele im ersten Schuljahr der neuen Form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1472" y="2071678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klare Organisation für Kinder und Erwachsene </a:t>
            </a:r>
            <a:endParaRPr lang="de-DE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1472" y="300037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0000CC"/>
                </a:solidFill>
              </a:rPr>
              <a:t> </a:t>
            </a:r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Erfahrungen in verschiedenen neuen Bausteinen sammeln </a:t>
            </a:r>
          </a:p>
          <a:p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(inhaltlich und strukturell)</a:t>
            </a:r>
            <a:endParaRPr lang="de-DE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1472" y="4214818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gute Kooperation zwischen Lehrkräften und Mitarbeiter/innen</a:t>
            </a:r>
            <a:endParaRPr lang="de-DE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785918" y="6356350"/>
            <a:ext cx="5143536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64291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Organisation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28662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Juni 2014:               Großer Respekt vor 208 angemeldeten, </a:t>
            </a:r>
          </a:p>
          <a:p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        gleichzeitig anwesenden Schüler/innen!</a:t>
            </a:r>
            <a:endParaRPr lang="de-DE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28662" y="300037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Strukturen und Abläufe funktionieren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8662" y="3571876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fast immer gleiche Bausteine zur gleichen Zeit 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gleichmäßige Schlusszeiten</a:t>
            </a:r>
            <a:endParaRPr lang="de-DE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gut für die Kinder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7224" y="4786322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Wir sind ständig in der Reflexion:</a:t>
            </a:r>
            <a:endParaRPr lang="de-DE" sz="800" dirty="0" smtClean="0"/>
          </a:p>
          <a:p>
            <a:r>
              <a:rPr lang="de-DE" dirty="0" smtClean="0"/>
              <a:t>  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Was läuft gut?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W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as können wir noch verbessern?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28662" y="2428868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November 2014:     Erste Erfahrungen:</a:t>
            </a:r>
            <a:endParaRPr lang="de-DE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00232" y="6356350"/>
            <a:ext cx="5286412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285728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 Beispiel für eine</a:t>
            </a:r>
            <a:r>
              <a:rPr kumimoji="0" lang="de-DE" sz="17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Drei-Tage-Anmeldung:</a:t>
            </a:r>
            <a:endParaRPr kumimoji="0" lang="de-DE" sz="17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Stundenplan für </a:t>
            </a:r>
            <a:r>
              <a:rPr lang="de-DE" sz="17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Max Mustermann </a:t>
            </a:r>
            <a:r>
              <a:rPr lang="de-DE" sz="1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de-DE" sz="1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Klasse 2 _  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de-DE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Schj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14 / 15</a:t>
            </a:r>
            <a:endParaRPr kumimoji="0" lang="de-DE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7224" y="5929330"/>
            <a:ext cx="8001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Falls Sie Ihr Kind zus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ä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tzlich in den Randzeiten (6.45 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–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8.00 Uhr, 15.00 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–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16.00 Uhr, </a:t>
            </a:r>
          </a:p>
          <a:p>
            <a:pPr lvl="0"/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16.00 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–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17.00 Uhr) angemeldet haben, tragen Sie dies bitte selbst hier ein.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857226" y="1142988"/>
          <a:ext cx="7429549" cy="4675408"/>
        </p:xfrm>
        <a:graphic>
          <a:graphicData uri="http://schemas.openxmlformats.org/drawingml/2006/table">
            <a:tbl>
              <a:tblPr/>
              <a:tblGrid>
                <a:gridCol w="1231001"/>
                <a:gridCol w="1244832"/>
                <a:gridCol w="1244832"/>
                <a:gridCol w="1232026"/>
                <a:gridCol w="1232026"/>
                <a:gridCol w="1244832"/>
              </a:tblGrid>
              <a:tr h="325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Zeit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Montag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Dienstag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Mittwoch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Donnerstag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Freitag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6.45 – 8.00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8.00 – 8.45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8.45 – 9.30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                       </a:t>
                      </a: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Unterricht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latin typeface="Arial"/>
                          <a:ea typeface="Calibri"/>
                          <a:cs typeface="Times New Roman"/>
                        </a:rPr>
                        <a:t>Pause          9.30 – 9.50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9.50 – 10.35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10.35 – 11.20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latin typeface="Arial"/>
                          <a:ea typeface="Calibri"/>
                          <a:cs typeface="Times New Roman"/>
                        </a:rPr>
                        <a:t>Pause      11.20 – 11.30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11.30 – 12.15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Bewegung / Spiel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12.15 – 13.30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13.30 – 14.15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Lernzeit/</a:t>
                      </a:r>
                      <a:r>
                        <a:rPr lang="de-DE" sz="1000" b="1" dirty="0" err="1" smtClean="0">
                          <a:latin typeface="Arial"/>
                          <a:ea typeface="Calibri"/>
                          <a:cs typeface="Times New Roman"/>
                        </a:rPr>
                        <a:t>Schulaufg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AG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Unterricht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14.15 – 15.00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15.00 – 16.00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16.00 – 17.00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429288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42910" y="1214422"/>
          <a:ext cx="7715303" cy="4521293"/>
        </p:xfrm>
        <a:graphic>
          <a:graphicData uri="http://schemas.openxmlformats.org/drawingml/2006/table">
            <a:tbl>
              <a:tblPr/>
              <a:tblGrid>
                <a:gridCol w="1278347"/>
                <a:gridCol w="1292710"/>
                <a:gridCol w="1292710"/>
                <a:gridCol w="1279413"/>
                <a:gridCol w="1279413"/>
                <a:gridCol w="1292710"/>
              </a:tblGrid>
              <a:tr h="330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Zeit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Montag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Dienstag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Mittwoch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Donnerstag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Freitag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6.45 – 8.00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8.00 – 8.45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8.45 – 9.30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                       </a:t>
                      </a: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Unterricht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latin typeface="Arial"/>
                          <a:ea typeface="Calibri"/>
                          <a:cs typeface="Times New Roman"/>
                        </a:rPr>
                        <a:t>Pause          9.30 – 9.50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9.50 – 10.35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10.35 – 11.20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latin typeface="Arial"/>
                          <a:ea typeface="Calibri"/>
                          <a:cs typeface="Times New Roman"/>
                        </a:rPr>
                        <a:t>Pause      11.20 – 11.30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11.30 – 12.15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Bewegung / Spiel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Bewegung / Spiel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Lernzeit/Schulaufg.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12.15 </a:t>
                      </a: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– 13.30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Offene</a:t>
                      </a:r>
                      <a:r>
                        <a:rPr lang="de-DE" sz="1000" b="1" baseline="0" dirty="0" smtClean="0">
                          <a:latin typeface="Arial"/>
                          <a:ea typeface="Calibri"/>
                          <a:cs typeface="Times New Roman"/>
                        </a:rPr>
                        <a:t> Angebote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</a:t>
                      </a: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Angebote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</a:t>
                      </a: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Angebote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</a:t>
                      </a: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Angebote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</a:t>
                      </a:r>
                      <a:r>
                        <a:rPr lang="de-DE" sz="1000" b="1" dirty="0" smtClean="0">
                          <a:latin typeface="Arial"/>
                          <a:ea typeface="Calibri"/>
                          <a:cs typeface="Times New Roman"/>
                        </a:rPr>
                        <a:t>Angebote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7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(Mittagsband)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Essen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13.30 – 14.15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Lernzeit/</a:t>
                      </a:r>
                      <a:r>
                        <a:rPr lang="de-DE" sz="1000" b="1" dirty="0" err="1">
                          <a:latin typeface="Arial"/>
                          <a:ea typeface="Calibri"/>
                          <a:cs typeface="Times New Roman"/>
                        </a:rPr>
                        <a:t>Schulaufg</a:t>
                      </a: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Lernzeit/</a:t>
                      </a:r>
                      <a:r>
                        <a:rPr lang="de-DE" sz="1000" b="1" dirty="0" err="1">
                          <a:latin typeface="Arial"/>
                          <a:ea typeface="Calibri"/>
                          <a:cs typeface="Times New Roman"/>
                        </a:rPr>
                        <a:t>Schulaufg</a:t>
                      </a: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AG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Unterricht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AG /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14.15 – 15.00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Offene Räume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Calibri"/>
                          <a:cs typeface="Times New Roman"/>
                        </a:rPr>
                        <a:t>15.00 – 16.00</a:t>
                      </a:r>
                      <a:endParaRPr lang="de-D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Calibri"/>
                          <a:cs typeface="Times New Roman"/>
                        </a:rPr>
                        <a:t>16.00 – 17.00</a:t>
                      </a:r>
                      <a:endParaRPr lang="de-D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85728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 Beispiel für eine</a:t>
            </a:r>
            <a:r>
              <a:rPr kumimoji="0" lang="de-DE" sz="17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Fünf-Tage-Anmeldung</a:t>
            </a:r>
            <a:endParaRPr kumimoji="0" lang="de-DE" sz="17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Stundenplan für </a:t>
            </a:r>
            <a:r>
              <a:rPr lang="de-DE" sz="17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Max Mustermann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de-DE" sz="1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Klasse 2 _  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de-DE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Schj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14 / 15</a:t>
            </a:r>
            <a:endParaRPr kumimoji="0" lang="de-DE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85786" y="5929330"/>
            <a:ext cx="8001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Falls Sie Ihr Kind zus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ä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tzlich in den Randzeiten (6.45 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–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8.00 Uhr, 15.00 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–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16.00 Uhr, </a:t>
            </a:r>
          </a:p>
          <a:p>
            <a:pPr lvl="0"/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16.00 </a:t>
            </a:r>
            <a:r>
              <a:rPr lang="de-DE" sz="1400" b="1" dirty="0" smtClean="0">
                <a:ea typeface="Calibri" pitchFamily="34" charset="0"/>
                <a:cs typeface="Arial" pitchFamily="34" charset="0"/>
              </a:rPr>
              <a:t>–</a:t>
            </a:r>
            <a:r>
              <a:rPr lang="de-DE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17.00 Uhr) angemeldet haben, tragen Sie dies bitte selbst hier ein.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5643602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GTS\14-15\Bilder\2014 Mittagessen\P1050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143668" cy="460775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71472" y="71435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Mittagessen im Mittagsband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28794" y="6356350"/>
            <a:ext cx="5000660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28662" y="78579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Mittagessen im Mittagsband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1472" y="1928802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Essen in zwei Schichten in der Aula und im Speiseraum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à"/>
            </a:pP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1. Schicht: 12.15 – 12.50 Uhr	 1. Klassen und 3. Klassen</a:t>
            </a:r>
          </a:p>
          <a:p>
            <a:pPr>
              <a:buFont typeface="Wingdings"/>
              <a:buChar char="à"/>
            </a:pP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2. Schicht: 13.00 – 13.30 Uhr	 2. Klassen und 4. Klassen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1472" y="407194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Essen an Familientischen	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8 Kinder – 1 Betreuer/in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 Tische sind gedeckt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	 Kinder nehmen Essen selbst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643602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2976" y="57148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Offene Angebote im Mittagsband</a:t>
            </a:r>
            <a:endParaRPr lang="de-DE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5786" y="157161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parallel zu den Essensschichten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786" y="2285992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Mitarbeiter/innen stehen mit den Schildern verteilt 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auf dem Schulhof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Kinder entscheiden sich und ordnen sich dem Schild zu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5786" y="3643314"/>
            <a:ext cx="75009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tägliche Angebote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- Sporthalle			   -  Basteln</a:t>
            </a:r>
          </a:p>
          <a:p>
            <a:pPr lvl="1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- Ruheraum			   -  Werkraum</a:t>
            </a:r>
          </a:p>
          <a:p>
            <a:pPr lvl="1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- Gesellschaftsspiele	                -  Tischtennis	</a:t>
            </a:r>
          </a:p>
          <a:p>
            <a:pPr lvl="1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- Schulhof 			                -  Tischkicker</a:t>
            </a:r>
          </a:p>
          <a:p>
            <a:pPr lvl="1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- großer Ruheraum (Sofazimmer)</a:t>
            </a:r>
          </a:p>
          <a:p>
            <a:r>
              <a:rPr lang="de-DE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85918" y="6356350"/>
            <a:ext cx="5500726" cy="365125"/>
          </a:xfrm>
        </p:spPr>
        <p:txBody>
          <a:bodyPr/>
          <a:lstStyle/>
          <a:p>
            <a:r>
              <a:rPr lang="de-DE" dirty="0" smtClean="0"/>
              <a:t>Mozartschule Neuhausen a. d. F.     Schuljahr 2014 /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Bildschirmpräsentation (4:3)</PresentationFormat>
  <Paragraphs>269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Mozartschule </vt:lpstr>
      <vt:lpstr>Wer arbeitet in der Mozartschule als Ganztagsschule? 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Mozartschule</dc:title>
  <dc:creator>sabine.rau</dc:creator>
  <cp:lastModifiedBy>sabine.rau</cp:lastModifiedBy>
  <cp:revision>99</cp:revision>
  <dcterms:created xsi:type="dcterms:W3CDTF">2014-11-10T17:23:31Z</dcterms:created>
  <dcterms:modified xsi:type="dcterms:W3CDTF">2015-02-06T14:33:54Z</dcterms:modified>
</cp:coreProperties>
</file>